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4" r:id="rId3"/>
    <p:sldId id="257" r:id="rId4"/>
    <p:sldId id="258" r:id="rId5"/>
    <p:sldId id="261" r:id="rId6"/>
    <p:sldId id="264" r:id="rId7"/>
    <p:sldId id="266" r:id="rId8"/>
    <p:sldId id="267" r:id="rId9"/>
    <p:sldId id="268" r:id="rId10"/>
    <p:sldId id="269" r:id="rId11"/>
    <p:sldId id="272" r:id="rId12"/>
    <p:sldId id="282" r:id="rId13"/>
    <p:sldId id="286" r:id="rId14"/>
    <p:sldId id="287" r:id="rId15"/>
    <p:sldId id="288" r:id="rId16"/>
    <p:sldId id="289" r:id="rId17"/>
    <p:sldId id="290" r:id="rId18"/>
    <p:sldId id="273" r:id="rId19"/>
    <p:sldId id="296" r:id="rId20"/>
    <p:sldId id="295" r:id="rId21"/>
    <p:sldId id="276" r:id="rId22"/>
    <p:sldId id="270" r:id="rId23"/>
    <p:sldId id="274" r:id="rId24"/>
    <p:sldId id="278" r:id="rId25"/>
    <p:sldId id="275" r:id="rId26"/>
    <p:sldId id="277" r:id="rId27"/>
    <p:sldId id="280" r:id="rId28"/>
    <p:sldId id="293" r:id="rId29"/>
    <p:sldId id="297" r:id="rId3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CCFF33"/>
    <a:srgbClr val="0066FF"/>
    <a:srgbClr val="990099"/>
    <a:srgbClr val="00FF99"/>
    <a:srgbClr val="FFFF00"/>
    <a:srgbClr val="9966FF"/>
    <a:srgbClr val="00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608" autoAdjust="0"/>
  </p:normalViewPr>
  <p:slideViewPr>
    <p:cSldViewPr snapToGrid="0">
      <p:cViewPr varScale="1">
        <p:scale>
          <a:sx n="104" d="100"/>
          <a:sy n="104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DFFA-5767-4965-BE0A-2B7DB49FEDB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5BD6-7C67-4C7C-B574-26BF16C76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A5539A3-B867-47D2-9C41-55C88636E13D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9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14250D5-68DF-4176-8257-51A97D4A91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5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919C-5E20-44C2-B34D-B228F34BA90D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BB37-EC40-4DB3-ABB8-27CCCD32FB62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4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238A-71A9-4BC7-B10D-F59E8810D260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C883-AFAD-48DC-9C39-CB1E5D7B2BDF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5E53-DA18-461B-AF9C-F3DA5BB8CE80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B981-74B1-4BC9-97F0-BEF80CA28B1D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28CF-611F-402D-B56D-D393F9E08ACB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9B16-98D3-4456-B70C-B183376C5BF9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1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6547-3920-468B-95BE-54BC076A2BC3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3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80BD-AD44-4AB5-B0CB-713C7DB4D59C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B7D2-2E50-488A-9FA2-A91B2DD5D5B7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2BEB-A42D-4578-A417-FAEC7BEDDFB5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C929-506D-4792-AE77-F88081B278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794" y="101234"/>
            <a:ext cx="859611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f%2bfrSrvh&amp;id=08B491047F8F5F844F8C026338808ACD166E2703&amp;thid=OIP.f-frSrvh7GzEUSkVebKxewHaDQ&amp;mediaurl=http%3a%2f%2fclipartmag.com%2fimages%2fautism-clipart-6.png&amp;exph=1320&amp;expw=2999&amp;q=free+special+ed+and+equipment+clip+art&amp;simid=608015820727845350&amp;selectedIndex=151" TargetMode="External"/><Relationship Id="rId2" Type="http://schemas.openxmlformats.org/officeDocument/2006/relationships/hyperlink" Target="https://arksped.ade.arkansas.gov/documents/fundingFinance/FY2122-CCEIS-Prelim-Char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pedfinance.indistar@ade.arkansas.go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fiscal-and-administrative-services/school-funding/alloca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293" y="794084"/>
            <a:ext cx="9108707" cy="1304223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June 1 SPED IDEA Part 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333" y="2233061"/>
            <a:ext cx="10640728" cy="2112745"/>
          </a:xfrm>
        </p:spPr>
        <p:txBody>
          <a:bodyPr>
            <a:normAutofit fontScale="85000" lnSpcReduction="20000"/>
          </a:bodyPr>
          <a:lstStyle/>
          <a:p>
            <a:r>
              <a:rPr lang="en-US" sz="7100" b="1" dirty="0"/>
              <a:t>Application</a:t>
            </a:r>
          </a:p>
          <a:p>
            <a:r>
              <a:rPr lang="en-US" sz="7100" b="1" dirty="0"/>
              <a:t>User Guide</a:t>
            </a:r>
          </a:p>
          <a:p>
            <a:r>
              <a:rPr lang="en-US" sz="4300" b="1" dirty="0"/>
              <a:t>FY 2022-23</a:t>
            </a:r>
          </a:p>
          <a:p>
            <a:endParaRPr lang="en-US" sz="4300" b="1" dirty="0"/>
          </a:p>
          <a:p>
            <a:endParaRPr lang="en-US" sz="4300" b="1" dirty="0"/>
          </a:p>
          <a:p>
            <a:endParaRPr lang="en-US" sz="4300" b="1" dirty="0"/>
          </a:p>
        </p:txBody>
      </p:sp>
      <p:pic>
        <p:nvPicPr>
          <p:cNvPr id="7" name="Picture 6" descr="/Users/ablake/Library/Containers/com.microsoft.Outlook/Data/Library/Caches/Signatures/signature_14242211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84" y="4480560"/>
            <a:ext cx="5106202" cy="129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81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844" y="731520"/>
            <a:ext cx="10193956" cy="19250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Importance of Budget Narrative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1343"/>
            <a:ext cx="10515600" cy="505562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Budget Narrative should be a planning budget that reflects what will be spent in the coming year.</a:t>
            </a:r>
          </a:p>
          <a:p>
            <a:pPr lvl="0"/>
            <a:r>
              <a:rPr lang="en-US" dirty="0"/>
              <a:t>The narratives should be clear and detailed.</a:t>
            </a:r>
          </a:p>
          <a:p>
            <a:pPr lvl="0"/>
            <a:r>
              <a:rPr lang="en-US" dirty="0"/>
              <a:t>Use current year expenditures and budget as a guide.</a:t>
            </a:r>
          </a:p>
          <a:p>
            <a:pPr lvl="0"/>
            <a:r>
              <a:rPr lang="en-US" dirty="0"/>
              <a:t>Please </a:t>
            </a:r>
            <a:r>
              <a:rPr lang="en-US" u="heavy" dirty="0"/>
              <a:t>do not bundle expenses under one function code</a:t>
            </a:r>
            <a:r>
              <a:rPr lang="en-US" dirty="0"/>
              <a:t>. Use appropriate function codes for each item.</a:t>
            </a:r>
          </a:p>
          <a:p>
            <a:pPr lvl="0"/>
            <a:r>
              <a:rPr lang="en-US" dirty="0"/>
              <a:t>Explain in detail all supplies.</a:t>
            </a:r>
          </a:p>
          <a:p>
            <a:pPr lvl="0"/>
            <a:r>
              <a:rPr lang="en-US" u="heavy" dirty="0"/>
              <a:t>Do not use large amounts in supplies unless the intent is to spend </a:t>
            </a:r>
            <a:r>
              <a:rPr lang="en-US" dirty="0"/>
              <a:t>this amount. The narrative must explain what will be purchased.</a:t>
            </a:r>
          </a:p>
          <a:p>
            <a:pPr lvl="0"/>
            <a:r>
              <a:rPr lang="en-US" dirty="0"/>
              <a:t>Professional Development Narrative should include the title of the professional development.</a:t>
            </a:r>
          </a:p>
          <a:p>
            <a:pPr lvl="0"/>
            <a:r>
              <a:rPr lang="en-US" dirty="0"/>
              <a:t>Travel should be explained. The out-of-state form should include the title of staff, how many staff, the reason for the travel, and anything pertaining to the travel. Remember out-of-state travel must be preapproved by SPED Finance. A Request Form should be emailed to SPED Finance if out-of-state travel is included in the Budget Narrative.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20" y="279133"/>
            <a:ext cx="10126579" cy="1135781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Budget Narrative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832"/>
            <a:ext cx="10515600" cy="5206131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A </a:t>
            </a:r>
            <a:r>
              <a:rPr lang="en-US" b="1" dirty="0"/>
              <a:t>drop-down list of district names </a:t>
            </a:r>
            <a:r>
              <a:rPr lang="en-US" dirty="0"/>
              <a:t>is at the top of each Budget Narrative form for districts to utilize.</a:t>
            </a:r>
          </a:p>
          <a:p>
            <a:pPr lvl="0"/>
            <a:r>
              <a:rPr lang="en-US" dirty="0"/>
              <a:t>All </a:t>
            </a:r>
            <a:r>
              <a:rPr lang="en-US" b="1" dirty="0"/>
              <a:t>function codes must be explained </a:t>
            </a:r>
            <a:r>
              <a:rPr lang="en-US" dirty="0"/>
              <a:t>in the IDEA Part B School Age/Preschool and State Preschool Budget Narrative(s).</a:t>
            </a:r>
          </a:p>
          <a:p>
            <a:pPr lvl="0"/>
            <a:r>
              <a:rPr lang="en-US" dirty="0"/>
              <a:t>For salaries, include the </a:t>
            </a:r>
            <a:r>
              <a:rPr lang="en-US" b="1" dirty="0"/>
              <a:t>name(s) of staff, Full Time Equivalency (FTE), and position title.</a:t>
            </a:r>
            <a:endParaRPr lang="en-US" dirty="0"/>
          </a:p>
          <a:p>
            <a:pPr lvl="0"/>
            <a:r>
              <a:rPr lang="en-US" dirty="0"/>
              <a:t>For contracts, list the </a:t>
            </a:r>
            <a:r>
              <a:rPr lang="en-US" b="1" dirty="0"/>
              <a:t>name of the company and service(s) provided. </a:t>
            </a:r>
            <a:r>
              <a:rPr lang="en-US" dirty="0"/>
              <a:t>If the provider is not known, please state in the narrative.</a:t>
            </a:r>
          </a:p>
          <a:p>
            <a:pPr lvl="0"/>
            <a:r>
              <a:rPr lang="en-US" dirty="0"/>
              <a:t>For supplies, list examples. This is particularly important for large purchases.</a:t>
            </a:r>
          </a:p>
          <a:p>
            <a:pPr lvl="0"/>
            <a:r>
              <a:rPr lang="en-US" dirty="0"/>
              <a:t>For equipment (items $5,000 or over), be specific as to the item to be purchased, estimated cost, and location, or put “See Request Form.” Complete the Request Form and email to SPED Finance.</a:t>
            </a:r>
          </a:p>
          <a:p>
            <a:pPr lvl="0"/>
            <a:r>
              <a:rPr lang="en-US" dirty="0"/>
              <a:t>For construction, list a brief general description and complete the Request for Construction Form. Email the completed form to SpEd Finance.</a:t>
            </a:r>
          </a:p>
          <a:p>
            <a:pPr lvl="0"/>
            <a:r>
              <a:rPr lang="en-US" dirty="0"/>
              <a:t>For purchasing a bus, state in the narrative, function 2720/object 67000 and complete the Request to Purchase Bus Form. Email the completed form to SpEd Finance.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40" y="316371"/>
            <a:ext cx="10515600" cy="10592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Private School Proportionate Share Form</a:t>
            </a:r>
            <a:br>
              <a:rPr lang="en-US" b="1" dirty="0"/>
            </a:br>
            <a:r>
              <a:rPr lang="en-US" b="1" i="1" u="sng" dirty="0"/>
              <a:t>All</a:t>
            </a:r>
            <a:r>
              <a:rPr lang="en-US" sz="3600" b="1" dirty="0"/>
              <a:t> Districts Must Complete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186" y="2628900"/>
            <a:ext cx="5632938" cy="40934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districts must complete the PSPS 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district has no Private/Home School students, this will be indicated on line 2 of both the School Age and Early Childhood sections by putting a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the amounts are correctly entered and calculated, the districts with no Private or Home School students will calculate to zero on line 5 of the School Age and Early Childhood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total to be budgeted for PSPS in fund 6702  will be under the heading: </a:t>
            </a:r>
            <a:r>
              <a:rPr lang="en-US" sz="2000" b="1" dirty="0"/>
              <a:t>Total Amount to be budgeted to IDEA Part B 611 (6702) for PSPS.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check for accuracy of calculations.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1642119"/>
            <a:ext cx="712177" cy="529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168" y="1521068"/>
            <a:ext cx="5266593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Completing this form before working on the IDEA section 611 excel budget will help to determine if you are required to budget under PSPS.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CC53A2F-B7E2-414C-8660-D00890560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5589" y="1906909"/>
            <a:ext cx="4769225" cy="4351338"/>
          </a:xfrm>
        </p:spPr>
      </p:pic>
    </p:spTree>
    <p:extLst>
      <p:ext uri="{BB962C8B-B14F-4D97-AF65-F5344CB8AC3E}">
        <p14:creationId xmlns:p14="http://schemas.microsoft.com/office/powerpoint/2010/main" val="262996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CEIS/CCEIS FORM</a:t>
            </a:r>
            <a:br>
              <a:rPr lang="en-US" b="1" dirty="0"/>
            </a:br>
            <a:r>
              <a:rPr lang="en-US" b="1" dirty="0"/>
              <a:t>All Districts Must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693" y="3270738"/>
            <a:ext cx="6664569" cy="30469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districts required to participate in CCEIS, </a:t>
            </a:r>
          </a:p>
          <a:p>
            <a:r>
              <a:rPr lang="en-US" sz="2400" dirty="0"/>
              <a:t>    please indicate on question #1.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districts NOT participating in CEIS/CCEIS, please indicate with “NO” on question #2.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districts participating voluntarily (CEIS), please indicate with a “YES” on question #2.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1642119"/>
            <a:ext cx="1078717" cy="802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1939" y="1690688"/>
            <a:ext cx="549519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Completing this form before working on the IDEA Section 611 excel budget will help to determine if you should include the amount on line #1 in the budget.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0334FBB-3778-4A98-8E0C-7B903276F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9338" y="1847850"/>
            <a:ext cx="4807925" cy="4351338"/>
          </a:xfrm>
        </p:spPr>
      </p:pic>
    </p:spTree>
    <p:extLst>
      <p:ext uri="{BB962C8B-B14F-4D97-AF65-F5344CB8AC3E}">
        <p14:creationId xmlns:p14="http://schemas.microsoft.com/office/powerpoint/2010/main" val="406130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CEIS/CCEIS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If participating in Required CCEIS or Voluntary CEIS, the district should have already completed and submitted the 2022-22 CCEIS/CEIS Application by the March 31 deadline.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 district cannot participate in CEIS/CCEIS or use funds pertaining to CEIS/CCEIS until a program application has been approved by the DESE Special Education Unit.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900" b="1" dirty="0"/>
              <a:t>CEIS/CCEIS Amount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6109" y="2013437"/>
            <a:ext cx="70953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Refer to the following link for the FY2021-22 CEIS/CCEIS amount to use of the June 1 Application.</a:t>
            </a:r>
          </a:p>
          <a:p>
            <a:pPr algn="ctr"/>
            <a:r>
              <a:rPr lang="en-US" sz="2000" dirty="0">
                <a:hlinkClick r:id="rId2"/>
              </a:rPr>
              <a:t>FY2122-CCEIS-Prelim-Chart.pdf (arkansas.gov)</a:t>
            </a:r>
            <a:endParaRPr lang="en-US" sz="2000" b="1" dirty="0"/>
          </a:p>
          <a:p>
            <a:pPr algn="ctr"/>
            <a:endParaRPr lang="en-US" sz="2000" b="1" dirty="0"/>
          </a:p>
          <a:p>
            <a:endParaRPr lang="en-US" sz="1600" b="1" dirty="0"/>
          </a:p>
          <a:p>
            <a:endParaRPr lang="en-US" sz="2000" b="1" dirty="0"/>
          </a:p>
        </p:txBody>
      </p:sp>
      <p:pic>
        <p:nvPicPr>
          <p:cNvPr id="9" name="Picture 8" descr="Image result for free special ed and equipment clip ar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77" y="4554415"/>
            <a:ext cx="4211516" cy="1582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73923" y="2497016"/>
            <a:ext cx="492369" cy="114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A7A5019-754B-4A00-B6E1-D9E4A154D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0499" y="1597025"/>
            <a:ext cx="4803531" cy="4351338"/>
          </a:xfrm>
        </p:spPr>
      </p:pic>
    </p:spTree>
    <p:extLst>
      <p:ext uri="{BB962C8B-B14F-4D97-AF65-F5344CB8AC3E}">
        <p14:creationId xmlns:p14="http://schemas.microsoft.com/office/powerpoint/2010/main" val="10540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660" y="365125"/>
            <a:ext cx="10035139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MOE Eligibility Requirement Form</a:t>
            </a:r>
            <a:br>
              <a:rPr lang="en-US" b="1" dirty="0"/>
            </a:br>
            <a:r>
              <a:rPr lang="en-US" b="1" dirty="0"/>
              <a:t>All Districts, Charters, and State Agencies Must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2584938"/>
            <a:ext cx="6418385" cy="30469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Eligibility Requirement as a promise to meet Maintenance of Effort and an intent to spend at least the amount spent in the last completed year (FY2020-21 AFR).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Choose </a:t>
            </a:r>
            <a:r>
              <a:rPr lang="en-US" sz="2400" i="1" dirty="0">
                <a:solidFill>
                  <a:srgbClr val="FF0000"/>
                </a:solidFill>
              </a:rPr>
              <a:t>one </a:t>
            </a:r>
            <a:r>
              <a:rPr lang="en-US" sz="2400" dirty="0"/>
              <a:t>MOE test to complete, showing how the district intends to meet Maintenance of Effort for FY2022-23.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5B4861-A492-48BE-A5F5-729EE3B08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2256" y="1847850"/>
            <a:ext cx="3182780" cy="4351338"/>
          </a:xfrm>
        </p:spPr>
      </p:pic>
    </p:spTree>
    <p:extLst>
      <p:ext uri="{BB962C8B-B14F-4D97-AF65-F5344CB8AC3E}">
        <p14:creationId xmlns:p14="http://schemas.microsoft.com/office/powerpoint/2010/main" val="116016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432" y="365126"/>
            <a:ext cx="8436543" cy="7995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MOE Instructions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39" y="1164658"/>
            <a:ext cx="9967761" cy="4956742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400" dirty="0"/>
              <a:t>If choosing </a:t>
            </a:r>
            <a:r>
              <a:rPr lang="en-US" sz="2400" b="1" dirty="0"/>
              <a:t>Local Plus State </a:t>
            </a:r>
            <a:r>
              <a:rPr lang="en-US" sz="2400" dirty="0"/>
              <a:t>as the test to complete for MOE, use the FY2020-21 State/Local AFR expenditure amount available in COGNOS and enter into line # 2.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Districts received the FY2020-21 AFR reports with the approved October 1 IDEA Budget Amendment. The </a:t>
            </a:r>
            <a:r>
              <a:rPr lang="en-US" sz="2400" b="1" dirty="0"/>
              <a:t>FY2020-21 AFR MOE Data Form in MYSPED </a:t>
            </a:r>
            <a:r>
              <a:rPr lang="en-US" sz="2400" dirty="0"/>
              <a:t>should also have the correct amount for the FY2020-21 AFR.</a:t>
            </a:r>
          </a:p>
          <a:p>
            <a:pPr lvl="0"/>
            <a:endParaRPr lang="en-US" sz="2400" dirty="0"/>
          </a:p>
          <a:p>
            <a:pPr marL="342900" marR="316230" lvl="0" indent="-342900">
              <a:lnSpc>
                <a:spcPts val="2160"/>
              </a:lnSpc>
              <a:spcBef>
                <a:spcPts val="585"/>
              </a:spcBef>
              <a:buSzPts val="2000"/>
              <a:tabLst>
                <a:tab pos="467360" algn="l"/>
              </a:tabLst>
            </a:pP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The projected amount </a:t>
            </a:r>
            <a:r>
              <a:rPr lang="en-US" sz="2400" spc="-20" dirty="0">
                <a:latin typeface="Calibri" panose="020F0502020204030204" pitchFamily="34" charset="0"/>
                <a:ea typeface="Arial" panose="020B0604020202020204" pitchFamily="34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FY2022-23 must be equal </a:t>
            </a:r>
            <a:r>
              <a:rPr lang="en-US" sz="2400" spc="-15" dirty="0">
                <a:latin typeface="Calibri" panose="020F0502020204030204" pitchFamily="34" charset="0"/>
                <a:ea typeface="Arial" panose="020B060402020202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or more than the amount in line</a:t>
            </a:r>
            <a:r>
              <a:rPr lang="en-US" sz="2400" spc="-55" dirty="0">
                <a:latin typeface="Calibri" panose="020F0502020204030204" pitchFamily="34" charset="0"/>
                <a:ea typeface="Arial" panose="020B0604020202020204" pitchFamily="34" charset="0"/>
              </a:rPr>
              <a:t> #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2.</a:t>
            </a:r>
          </a:p>
          <a:p>
            <a:pPr marL="0" marR="316230" lvl="0" indent="0">
              <a:lnSpc>
                <a:spcPts val="2160"/>
              </a:lnSpc>
              <a:spcBef>
                <a:spcPts val="585"/>
              </a:spcBef>
              <a:buSzPts val="2000"/>
              <a:buNone/>
              <a:tabLst>
                <a:tab pos="467360" algn="l"/>
              </a:tabLst>
            </a:pPr>
            <a:endParaRPr lang="en-US" sz="24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647065" indent="-342900">
              <a:lnSpc>
                <a:spcPts val="2160"/>
              </a:lnSpc>
              <a:spcBef>
                <a:spcPts val="800"/>
              </a:spcBef>
              <a:buSzPts val="2000"/>
              <a:tabLst>
                <a:tab pos="467360" algn="l"/>
              </a:tabLst>
            </a:pP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Districts </a:t>
            </a:r>
            <a:r>
              <a:rPr lang="en-US" sz="2400" spc="-15" dirty="0">
                <a:latin typeface="Calibri" panose="020F0502020204030204" pitchFamily="34" charset="0"/>
                <a:ea typeface="Arial" panose="020B0604020202020204" pitchFamily="34" charset="0"/>
              </a:rPr>
              <a:t>may enter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the same amount as the FY2020-21 State/Local AFR or </a:t>
            </a:r>
            <a:r>
              <a:rPr lang="en-US" sz="2400" spc="-15" dirty="0">
                <a:latin typeface="Calibri" panose="020F0502020204030204" pitchFamily="34" charset="0"/>
                <a:ea typeface="Arial" panose="020B0604020202020204" pitchFamily="34" charset="0"/>
              </a:rPr>
              <a:t>enter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an amount that is</a:t>
            </a:r>
            <a:r>
              <a:rPr lang="en-US" sz="2400" spc="-80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more.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1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64" y="263768"/>
            <a:ext cx="10338334" cy="7641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Sample Budget Narrative</a:t>
            </a:r>
            <a:br>
              <a:rPr lang="en-US" b="1" dirty="0"/>
            </a:br>
            <a:r>
              <a:rPr lang="en-US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76845" y="923026"/>
            <a:ext cx="198408" cy="104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1" y="5807868"/>
            <a:ext cx="115824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Narrative goes directly under the amount.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9832" y="1257301"/>
            <a:ext cx="14419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/>
              <a:t>July 1, 2022-June 30,2023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8723" y="1837592"/>
            <a:ext cx="52753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FY21-22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F644332-AA57-4030-B458-6B8DCD2B2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64" y="1456530"/>
            <a:ext cx="10376836" cy="4351338"/>
          </a:xfrm>
        </p:spPr>
      </p:pic>
    </p:spTree>
    <p:extLst>
      <p:ext uri="{BB962C8B-B14F-4D97-AF65-F5344CB8AC3E}">
        <p14:creationId xmlns:p14="http://schemas.microsoft.com/office/powerpoint/2010/main" val="1724508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Preschool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5413375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 anchor="b">
            <a:normAutofit fontScale="55000" lnSpcReduction="20000"/>
          </a:bodyPr>
          <a:lstStyle/>
          <a:p>
            <a:r>
              <a:rPr lang="en-US" sz="4200" dirty="0"/>
              <a:t>Districts must complete the preschool excel budget regardless of who is providing the service.  The district is the responsible fiscal agent.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4200" dirty="0"/>
              <a:t>Districts that are contracting with Co-ops to provide EC services will be responsible for the budget of State and Federal Preschool funds being provided to the Co-op as </a:t>
            </a:r>
            <a:r>
              <a:rPr lang="en-US" sz="4200" b="1" dirty="0"/>
              <a:t>Function 1290, Object Code 65910 (Preschool-Purchase Services) titled as “Early Childhood services provided by Name of Co-op.”</a:t>
            </a:r>
          </a:p>
          <a:p>
            <a:pPr marL="0" indent="0">
              <a:buNone/>
            </a:pPr>
            <a:endParaRPr lang="en-US" sz="4200" b="1" dirty="0"/>
          </a:p>
          <a:p>
            <a:r>
              <a:rPr lang="en-US" sz="4200" dirty="0"/>
              <a:t>Districts that operate their own EC programs will not change budgeting procedures. </a:t>
            </a:r>
          </a:p>
          <a:p>
            <a:endParaRPr lang="en-US" sz="4200" dirty="0"/>
          </a:p>
          <a:p>
            <a:r>
              <a:rPr lang="en-US" sz="4200" dirty="0"/>
              <a:t>Co-ops will not be expected to provide State or Federal Preschool Budgets to DESE.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4200" dirty="0"/>
              <a:t>Charters receiving preschool funds for 5 yr. olds in Kindergarten must complete a preschool excel budget.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Changes For 2022-23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Look for changes in the Excess Cost guide to assist with calculating the Average Per Pupil Expenditure (APPE).</a:t>
            </a:r>
          </a:p>
          <a:p>
            <a:r>
              <a:rPr lang="en-US" dirty="0"/>
              <a:t>Early Childhood section of PSPS sheet form.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365124"/>
            <a:ext cx="2883877" cy="12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4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Preschool Budget Narrative if CO-OP Provides the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73934"/>
            <a:ext cx="2743200" cy="365125"/>
          </a:xfrm>
        </p:spPr>
        <p:txBody>
          <a:bodyPr/>
          <a:lstStyle/>
          <a:p>
            <a:fld id="{10AAC929-506D-4792-AE77-F88081B278BC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81550" y="5899150"/>
            <a:ext cx="2628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Co-ops will not provide State or Federal Preschool Budgets to DESE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4177" y="1690688"/>
            <a:ext cx="2277208" cy="13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599" y="3965331"/>
            <a:ext cx="474786" cy="2373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DEC8D73-3C83-4AEA-A4D1-F33A93867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39" y="1825625"/>
            <a:ext cx="8420121" cy="4073525"/>
          </a:xfrm>
        </p:spPr>
      </p:pic>
    </p:spTree>
    <p:extLst>
      <p:ext uri="{BB962C8B-B14F-4D97-AF65-F5344CB8AC3E}">
        <p14:creationId xmlns:p14="http://schemas.microsoft.com/office/powerpoint/2010/main" val="322364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511" y="302562"/>
            <a:ext cx="10515600" cy="10161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Request for Equipment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950" y="1547629"/>
            <a:ext cx="5530361" cy="52629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Equipment (any item over $5,000) must be preapproved before purchasing.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equipment amount must be included in the budget before approval can be given.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Items over $1,000 to $4,999.99 still need to be budgeted as equipment, but no request form is required.</a:t>
            </a:r>
          </a:p>
        </p:txBody>
      </p:sp>
      <p:sp>
        <p:nvSpPr>
          <p:cNvPr id="3" name="TextBox 2"/>
          <p:cNvSpPr txBox="1"/>
          <p:nvPr/>
        </p:nvSpPr>
        <p:spPr>
          <a:xfrm flipV="1">
            <a:off x="8493369" y="1670538"/>
            <a:ext cx="395654" cy="105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5BE076B-58AD-413A-95EE-B68B30999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939" y="1547629"/>
            <a:ext cx="3684859" cy="4351338"/>
          </a:xfrm>
        </p:spPr>
      </p:pic>
    </p:spTree>
    <p:extLst>
      <p:ext uri="{BB962C8B-B14F-4D97-AF65-F5344CB8AC3E}">
        <p14:creationId xmlns:p14="http://schemas.microsoft.com/office/powerpoint/2010/main" val="155833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Report of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8046" y="2211754"/>
            <a:ext cx="6435968" cy="196464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742950" marR="255905" lvl="1" indent="-285750">
              <a:lnSpc>
                <a:spcPts val="2270"/>
              </a:lnSpc>
              <a:spcBef>
                <a:spcPts val="58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81711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Please send the Report of Equipment Form to SPED Finance once equipment purchases are made and the </a:t>
            </a:r>
            <a:r>
              <a:rPr lang="en-US" sz="2400" spc="-15" dirty="0">
                <a:latin typeface="Calibri" panose="020F0502020204030204" pitchFamily="34" charset="0"/>
                <a:ea typeface="Calibri" panose="020F0502020204030204" pitchFamily="34" charset="0"/>
              </a:rPr>
              <a:t>exact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expenditure amount is known. </a:t>
            </a:r>
          </a:p>
          <a:p>
            <a:pPr marL="742950" marR="135890" lvl="1" indent="-285750">
              <a:lnSpc>
                <a:spcPts val="2270"/>
              </a:lnSpc>
              <a:spcBef>
                <a:spcPts val="78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81711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pc="-15" dirty="0">
                <a:latin typeface="Calibri" panose="020F0502020204030204" pitchFamily="34" charset="0"/>
                <a:ea typeface="Calibri" panose="020F0502020204030204" pitchFamily="34" charset="0"/>
              </a:rPr>
              <a:t>information on the form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should match the function and amount of</a:t>
            </a:r>
            <a:r>
              <a:rPr lang="en-US" sz="2400" spc="-9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AFR</a:t>
            </a:r>
            <a:r>
              <a:rPr lang="en-US" sz="2400" spc="-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report.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0254" y="1934308"/>
            <a:ext cx="624254" cy="11430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8AB897-5A83-418E-83A2-4989017C7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923" y="1690688"/>
            <a:ext cx="3709122" cy="4351338"/>
          </a:xfrm>
        </p:spPr>
      </p:pic>
    </p:spTree>
    <p:extLst>
      <p:ext uri="{BB962C8B-B14F-4D97-AF65-F5344CB8AC3E}">
        <p14:creationId xmlns:p14="http://schemas.microsoft.com/office/powerpoint/2010/main" val="129349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277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Request for Bus Purchase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8839" y="1027906"/>
            <a:ext cx="5990706" cy="33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301490" lvl="0" indent="-34290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015" y="1596384"/>
            <a:ext cx="6286500" cy="37856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Before purchasing a bus, districts must submit a signed Request Form along with bus specifications.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SPED Finance will forward the Request and bus specifications to the Transportation Unit for approval.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bus estimate must be in the budget before approval can be given.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0601" y="1899139"/>
            <a:ext cx="674076" cy="114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A646DC-69A0-4B49-9546-F0DBBCFDB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9559" y="1313541"/>
            <a:ext cx="4016159" cy="4351338"/>
          </a:xfrm>
        </p:spPr>
      </p:pic>
    </p:spTree>
    <p:extLst>
      <p:ext uri="{BB962C8B-B14F-4D97-AF65-F5344CB8AC3E}">
        <p14:creationId xmlns:p14="http://schemas.microsoft.com/office/powerpoint/2010/main" val="302541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en-US" sz="4900" b="1" dirty="0"/>
              <a:t>Request for Out-Of-State Travel</a:t>
            </a:r>
            <a:endParaRPr lang="en-US" sz="4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9815" y="1505438"/>
            <a:ext cx="4765431" cy="37856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Federal guidance requires prior approval for out-of-state travel.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Please ensure the funding for the travel is in the budget and fill in the funding chart on the Request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the completed form to SPED Finance.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6869" y="1617785"/>
            <a:ext cx="668216" cy="114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6B1CCF-23A4-40F0-A191-9B55B2CA0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088" y="1253331"/>
            <a:ext cx="4017993" cy="4351338"/>
          </a:xfrm>
        </p:spPr>
      </p:pic>
    </p:spTree>
    <p:extLst>
      <p:ext uri="{BB962C8B-B14F-4D97-AF65-F5344CB8AC3E}">
        <p14:creationId xmlns:p14="http://schemas.microsoft.com/office/powerpoint/2010/main" val="2249549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Request for Construction/Renovation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275933"/>
            <a:ext cx="6426200" cy="489364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Construction/Renovation must be preapproved and requires a Request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the project is $20,000 or more, specifications will need to be provided and SPED Finance will forward the Request with specifications to the Facilities Unit for approval.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Construction/Renovation must be in the budget before approval can be given.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Function codes 4710 and 4720 should be used with object code range 64000.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0232" y="1863969"/>
            <a:ext cx="501160" cy="105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AFD215-A751-4A7E-8E09-1341A856F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1299" y="1547087"/>
            <a:ext cx="3560185" cy="4351338"/>
          </a:xfrm>
        </p:spPr>
      </p:pic>
    </p:spTree>
    <p:extLst>
      <p:ext uri="{BB962C8B-B14F-4D97-AF65-F5344CB8AC3E}">
        <p14:creationId xmlns:p14="http://schemas.microsoft.com/office/powerpoint/2010/main" val="3371820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72385"/>
            <a:ext cx="10934700" cy="5383965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Email all June 1 Application files for Part I and II  </a:t>
            </a:r>
          </a:p>
          <a:p>
            <a:pPr marL="0" indent="0" algn="ctr">
              <a:buNone/>
            </a:pPr>
            <a:r>
              <a:rPr lang="en-US" sz="3200" b="1" dirty="0"/>
              <a:t>along with Excess Cost Worksheets to:</a:t>
            </a:r>
          </a:p>
          <a:p>
            <a:pPr marL="0" indent="0" algn="ctr">
              <a:buNone/>
            </a:pPr>
            <a:endParaRPr lang="en-US" sz="1500" b="1" dirty="0"/>
          </a:p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spedfinance.indistar@ade.arkansas.gov</a:t>
            </a:r>
            <a:endParaRPr lang="en-US" sz="3200" b="1" dirty="0"/>
          </a:p>
          <a:p>
            <a:pPr marL="0" indent="0" algn="ctr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b="1" dirty="0"/>
              <a:t>The subject line of the email should include the </a:t>
            </a:r>
            <a:r>
              <a:rPr lang="en-US" sz="4100" b="1" dirty="0"/>
              <a:t>LEA#</a:t>
            </a:r>
            <a:r>
              <a:rPr lang="en-US" b="1" dirty="0"/>
              <a:t> and Name of District, Charter or State Agency. </a:t>
            </a:r>
          </a:p>
          <a:p>
            <a:pPr marL="0" indent="0" algn="ctr">
              <a:buNone/>
            </a:pPr>
            <a:r>
              <a:rPr lang="en-US" sz="2000" b="1" dirty="0"/>
              <a:t>The file names will be:</a:t>
            </a:r>
          </a:p>
          <a:p>
            <a:pPr marL="0" indent="0" algn="ctr">
              <a:buNone/>
            </a:pPr>
            <a:r>
              <a:rPr lang="en-US" sz="2000" b="1" dirty="0"/>
              <a:t> SPED2023 Part I and II 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b="1" dirty="0"/>
              <a:t>**** </a:t>
            </a:r>
          </a:p>
          <a:p>
            <a:pPr marL="0" indent="0" algn="ctr">
              <a:buNone/>
            </a:pPr>
            <a:r>
              <a:rPr lang="en-US" b="1" dirty="0"/>
              <a:t>Please </a:t>
            </a:r>
            <a:r>
              <a:rPr lang="en-US" sz="4100" b="1" i="1" u="sng" dirty="0"/>
              <a:t>only</a:t>
            </a:r>
            <a:r>
              <a:rPr lang="en-US" b="1" dirty="0"/>
              <a:t> send signature and contact sheet pages for Part 1</a:t>
            </a:r>
          </a:p>
          <a:p>
            <a:pPr marL="0" indent="0" algn="ctr">
              <a:buNone/>
            </a:pPr>
            <a:r>
              <a:rPr lang="en-US" b="1" dirty="0"/>
              <a:t>Please remember to send Part II in </a:t>
            </a:r>
            <a:r>
              <a:rPr lang="en-US" sz="5100" b="1" i="1" u="sng" dirty="0"/>
              <a:t>excel format </a:t>
            </a:r>
          </a:p>
          <a:p>
            <a:pPr marL="0" indent="0" algn="ctr">
              <a:buNone/>
            </a:pPr>
            <a:r>
              <a:rPr lang="en-US" b="1" dirty="0"/>
              <a:t>****</a:t>
            </a:r>
          </a:p>
          <a:p>
            <a:pPr marL="0" indent="0" algn="ctr">
              <a:buNone/>
            </a:pPr>
            <a:r>
              <a:rPr lang="en-US" b="1" dirty="0"/>
              <a:t>PLEASE SEND ALL PARTS IN ONE EMAIL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45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Correctional Comments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6275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Correctional correspondence will be sent from the SPED Finance team through their ade.arkansas.gov email.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Sped Finance team will not be responding to you through Indistar. </a:t>
            </a:r>
            <a:r>
              <a:rPr lang="en-US" u="sng" dirty="0"/>
              <a:t>All reviews will come via email or phone call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4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8" y="365125"/>
            <a:ext cx="10367211" cy="1325563"/>
          </a:xfrm>
        </p:spPr>
        <p:txBody>
          <a:bodyPr/>
          <a:lstStyle/>
          <a:p>
            <a:pPr algn="ctr"/>
            <a:r>
              <a:rPr lang="en-US" b="1" dirty="0"/>
              <a:t>Approved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6" y="2540977"/>
            <a:ext cx="6163408" cy="2478462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When an application or amendment is approved by SPED Finance, the approved forms are uploaded into </a:t>
            </a:r>
            <a:r>
              <a:rPr lang="en-US" sz="2000" b="1" dirty="0"/>
              <a:t>Indistar </a:t>
            </a:r>
            <a:r>
              <a:rPr lang="en-US" sz="2000" dirty="0"/>
              <a:t>in the </a:t>
            </a:r>
            <a:r>
              <a:rPr lang="en-US" sz="2000" b="1" dirty="0"/>
              <a:t>“Uploads from SEA to Districts (SPED)” </a:t>
            </a:r>
            <a:r>
              <a:rPr lang="en-US" sz="2000" dirty="0"/>
              <a:t>folder.</a:t>
            </a:r>
          </a:p>
          <a:p>
            <a:endParaRPr lang="en-US" sz="2000" b="1" dirty="0"/>
          </a:p>
          <a:p>
            <a:r>
              <a:rPr lang="en-US" sz="2000" dirty="0"/>
              <a:t>This folder is for </a:t>
            </a:r>
            <a:r>
              <a:rPr lang="en-US" sz="2000" b="1" dirty="0"/>
              <a:t>State use only</a:t>
            </a:r>
            <a:r>
              <a:rPr lang="en-US" sz="2000" dirty="0"/>
              <a:t>. Please do not delete or add anything to this folder.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7564583" y="1533236"/>
            <a:ext cx="4053712" cy="4777207"/>
            <a:chOff x="7284" y="-58"/>
            <a:chExt cx="6609" cy="5696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1" b="-807"/>
            <a:stretch/>
          </p:blipFill>
          <p:spPr bwMode="auto">
            <a:xfrm>
              <a:off x="7291" y="206"/>
              <a:ext cx="6120" cy="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284" y="-58"/>
              <a:ext cx="6134" cy="5489"/>
            </a:xfrm>
            <a:prstGeom prst="rect">
              <a:avLst/>
            </a:prstGeom>
            <a:noFill/>
            <a:ln w="914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818" y="4874"/>
              <a:ext cx="1541" cy="764"/>
            </a:xfrm>
            <a:custGeom>
              <a:avLst/>
              <a:gdLst>
                <a:gd name="T0" fmla="+- 0 9199 8818"/>
                <a:gd name="T1" fmla="*/ T0 w 1541"/>
                <a:gd name="T2" fmla="+- 0 4874 4874"/>
                <a:gd name="T3" fmla="*/ 4874 h 764"/>
                <a:gd name="T4" fmla="+- 0 8818 8818"/>
                <a:gd name="T5" fmla="*/ T4 w 1541"/>
                <a:gd name="T6" fmla="+- 0 5256 4874"/>
                <a:gd name="T7" fmla="*/ 5256 h 764"/>
                <a:gd name="T8" fmla="+- 0 9199 8818"/>
                <a:gd name="T9" fmla="*/ T8 w 1541"/>
                <a:gd name="T10" fmla="+- 0 5637 4874"/>
                <a:gd name="T11" fmla="*/ 5637 h 764"/>
                <a:gd name="T12" fmla="+- 0 9199 8818"/>
                <a:gd name="T13" fmla="*/ T12 w 1541"/>
                <a:gd name="T14" fmla="+- 0 5446 4874"/>
                <a:gd name="T15" fmla="*/ 5446 h 764"/>
                <a:gd name="T16" fmla="+- 0 10358 8818"/>
                <a:gd name="T17" fmla="*/ T16 w 1541"/>
                <a:gd name="T18" fmla="+- 0 5446 4874"/>
                <a:gd name="T19" fmla="*/ 5446 h 764"/>
                <a:gd name="T20" fmla="+- 0 10358 8818"/>
                <a:gd name="T21" fmla="*/ T20 w 1541"/>
                <a:gd name="T22" fmla="+- 0 5065 4874"/>
                <a:gd name="T23" fmla="*/ 5065 h 764"/>
                <a:gd name="T24" fmla="+- 0 9199 8818"/>
                <a:gd name="T25" fmla="*/ T24 w 1541"/>
                <a:gd name="T26" fmla="+- 0 5065 4874"/>
                <a:gd name="T27" fmla="*/ 5065 h 764"/>
                <a:gd name="T28" fmla="+- 0 9199 8818"/>
                <a:gd name="T29" fmla="*/ T28 w 1541"/>
                <a:gd name="T30" fmla="+- 0 4874 4874"/>
                <a:gd name="T31" fmla="*/ 4874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541" h="764">
                  <a:moveTo>
                    <a:pt x="381" y="0"/>
                  </a:moveTo>
                  <a:lnTo>
                    <a:pt x="0" y="382"/>
                  </a:lnTo>
                  <a:lnTo>
                    <a:pt x="381" y="763"/>
                  </a:lnTo>
                  <a:lnTo>
                    <a:pt x="381" y="572"/>
                  </a:lnTo>
                  <a:lnTo>
                    <a:pt x="1540" y="572"/>
                  </a:lnTo>
                  <a:lnTo>
                    <a:pt x="1540" y="191"/>
                  </a:lnTo>
                  <a:lnTo>
                    <a:pt x="381" y="19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818" y="4874"/>
              <a:ext cx="1541" cy="764"/>
            </a:xfrm>
            <a:custGeom>
              <a:avLst/>
              <a:gdLst>
                <a:gd name="T0" fmla="+- 0 8818 8818"/>
                <a:gd name="T1" fmla="*/ T0 w 1541"/>
                <a:gd name="T2" fmla="+- 0 5256 4874"/>
                <a:gd name="T3" fmla="*/ 5256 h 764"/>
                <a:gd name="T4" fmla="+- 0 9199 8818"/>
                <a:gd name="T5" fmla="*/ T4 w 1541"/>
                <a:gd name="T6" fmla="+- 0 4874 4874"/>
                <a:gd name="T7" fmla="*/ 4874 h 764"/>
                <a:gd name="T8" fmla="+- 0 9199 8818"/>
                <a:gd name="T9" fmla="*/ T8 w 1541"/>
                <a:gd name="T10" fmla="+- 0 5065 4874"/>
                <a:gd name="T11" fmla="*/ 5065 h 764"/>
                <a:gd name="T12" fmla="+- 0 10358 8818"/>
                <a:gd name="T13" fmla="*/ T12 w 1541"/>
                <a:gd name="T14" fmla="+- 0 5065 4874"/>
                <a:gd name="T15" fmla="*/ 5065 h 764"/>
                <a:gd name="T16" fmla="+- 0 10358 8818"/>
                <a:gd name="T17" fmla="*/ T16 w 1541"/>
                <a:gd name="T18" fmla="+- 0 5446 4874"/>
                <a:gd name="T19" fmla="*/ 5446 h 764"/>
                <a:gd name="T20" fmla="+- 0 9199 8818"/>
                <a:gd name="T21" fmla="*/ T20 w 1541"/>
                <a:gd name="T22" fmla="+- 0 5446 4874"/>
                <a:gd name="T23" fmla="*/ 5446 h 764"/>
                <a:gd name="T24" fmla="+- 0 9199 8818"/>
                <a:gd name="T25" fmla="*/ T24 w 1541"/>
                <a:gd name="T26" fmla="+- 0 5637 4874"/>
                <a:gd name="T27" fmla="*/ 5637 h 764"/>
                <a:gd name="T28" fmla="+- 0 8818 8818"/>
                <a:gd name="T29" fmla="*/ T28 w 1541"/>
                <a:gd name="T30" fmla="+- 0 5256 4874"/>
                <a:gd name="T31" fmla="*/ 5256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541" h="764">
                  <a:moveTo>
                    <a:pt x="0" y="382"/>
                  </a:moveTo>
                  <a:lnTo>
                    <a:pt x="381" y="0"/>
                  </a:lnTo>
                  <a:lnTo>
                    <a:pt x="381" y="191"/>
                  </a:lnTo>
                  <a:lnTo>
                    <a:pt x="1540" y="191"/>
                  </a:lnTo>
                  <a:lnTo>
                    <a:pt x="1540" y="572"/>
                  </a:lnTo>
                  <a:lnTo>
                    <a:pt x="381" y="572"/>
                  </a:lnTo>
                  <a:lnTo>
                    <a:pt x="381" y="763"/>
                  </a:lnTo>
                  <a:lnTo>
                    <a:pt x="0" y="382"/>
                  </a:lnTo>
                  <a:close/>
                </a:path>
              </a:pathLst>
            </a:custGeom>
            <a:noFill/>
            <a:ln w="12192">
              <a:solidFill>
                <a:srgbClr val="417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" y="1944"/>
              <a:ext cx="5069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8810" y="1936"/>
              <a:ext cx="5083" cy="2114"/>
            </a:xfrm>
            <a:prstGeom prst="rect">
              <a:avLst/>
            </a:prstGeom>
            <a:noFill/>
            <a:ln w="9144">
              <a:solidFill>
                <a:srgbClr val="4171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2000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Contact Information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612803"/>
              </p:ext>
            </p:extLst>
          </p:nvPr>
        </p:nvGraphicFramePr>
        <p:xfrm>
          <a:off x="838200" y="1310054"/>
          <a:ext cx="10515600" cy="401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34913389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752283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35195700"/>
                    </a:ext>
                  </a:extLst>
                </a:gridCol>
              </a:tblGrid>
              <a:tr h="1003042">
                <a:tc>
                  <a:txBody>
                    <a:bodyPr/>
                    <a:lstStyle/>
                    <a:p>
                      <a:r>
                        <a:rPr lang="en-US" sz="1500" dirty="0"/>
                        <a:t>SPED Finance team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Phone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Email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5940147"/>
                  </a:ext>
                </a:extLst>
              </a:tr>
              <a:tr h="605950">
                <a:tc>
                  <a:txBody>
                    <a:bodyPr/>
                    <a:lstStyle/>
                    <a:p>
                      <a:r>
                        <a:rPr lang="en-US" sz="1500" dirty="0"/>
                        <a:t>Josh Hart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501-682-4294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josh.hart@ade.arkansas.gov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2961187"/>
                  </a:ext>
                </a:extLst>
              </a:tr>
              <a:tr h="545123">
                <a:tc>
                  <a:txBody>
                    <a:bodyPr/>
                    <a:lstStyle/>
                    <a:p>
                      <a:r>
                        <a:rPr lang="en-US" sz="1500" dirty="0"/>
                        <a:t>Mikki</a:t>
                      </a:r>
                      <a:r>
                        <a:rPr lang="en-US" sz="1500" baseline="0" dirty="0"/>
                        <a:t> Eubank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501-682-4293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mikki.eubank@ade.arkansas.gov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6413910"/>
                  </a:ext>
                </a:extLst>
              </a:tr>
              <a:tr h="677008">
                <a:tc>
                  <a:txBody>
                    <a:bodyPr/>
                    <a:lstStyle/>
                    <a:p>
                      <a:r>
                        <a:rPr lang="en-US" sz="1500" dirty="0"/>
                        <a:t>Kim Vogt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501-682-4295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kim.vogt@ade.arkansas.gov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5871406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r>
                        <a:rPr lang="en-US" sz="1500" dirty="0"/>
                        <a:t>Patricia Siribouth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501-683-3449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patricia.siribouth@ade.arkansas.gov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6293317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r>
                        <a:rPr lang="en-US" sz="1500" dirty="0"/>
                        <a:t>Audrey Chandler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501-683-5869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audrey.chandler@ade.arkansas.gov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061191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2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909" y="345874"/>
            <a:ext cx="10342346" cy="1325563"/>
          </a:xfrm>
        </p:spPr>
        <p:txBody>
          <a:bodyPr/>
          <a:lstStyle/>
          <a:p>
            <a:pPr algn="ctr"/>
            <a:r>
              <a:rPr lang="en-US" b="1" dirty="0"/>
              <a:t>June 1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21" y="1291387"/>
            <a:ext cx="10818796" cy="5137039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June 1 Applicants include any educational facility receiving IDEA Part B section 611 (School Age) SOF 6702 and/or section 619 (Federal Preschool) SOF 6710, State Preschool SOF 2260 and State EIDT funds SOF 2262.</a:t>
            </a:r>
          </a:p>
          <a:p>
            <a:r>
              <a:rPr lang="en-US" dirty="0"/>
              <a:t>This includes: </a:t>
            </a:r>
          </a:p>
          <a:p>
            <a:pPr lvl="1"/>
            <a:r>
              <a:rPr lang="en-US" sz="1600" dirty="0"/>
              <a:t>School Districts must complete: </a:t>
            </a:r>
          </a:p>
          <a:p>
            <a:pPr marL="457200" lvl="1" indent="0">
              <a:buNone/>
            </a:pPr>
            <a:r>
              <a:rPr lang="en-US" sz="1600" dirty="0"/>
              <a:t>	Part I (Signature sheets and Contact Sheet, which is for both School Age and Preschool)</a:t>
            </a:r>
          </a:p>
          <a:p>
            <a:pPr marL="914400" lvl="2" indent="0">
              <a:buNone/>
            </a:pPr>
            <a:r>
              <a:rPr lang="en-US" sz="1600" dirty="0"/>
              <a:t>Part II (All four above budgets, PSPS, CCEIS/CEIS and MOE forms. Any equipment or out-of-state forms if needed).</a:t>
            </a:r>
          </a:p>
          <a:p>
            <a:pPr lvl="1"/>
            <a:r>
              <a:rPr lang="en-US" sz="1600" dirty="0"/>
              <a:t>Charters must complete: </a:t>
            </a:r>
          </a:p>
          <a:p>
            <a:pPr marL="457200" lvl="1" indent="0">
              <a:buNone/>
            </a:pPr>
            <a:r>
              <a:rPr lang="en-US" sz="1600" dirty="0"/>
              <a:t>	Part I (Signature sheets and Contact Sheet, which is for both School Age and Preschool)</a:t>
            </a:r>
          </a:p>
          <a:p>
            <a:pPr marL="457200" lvl="1" indent="0">
              <a:buNone/>
            </a:pPr>
            <a:r>
              <a:rPr lang="en-US" sz="1600" dirty="0"/>
              <a:t>	Part II (All four above budgets, and the MOE form. Any equipment or out-of-state forms if needed)</a:t>
            </a:r>
          </a:p>
          <a:p>
            <a:pPr lvl="1"/>
            <a:r>
              <a:rPr lang="en-US" sz="1600" dirty="0"/>
              <a:t>State Agencies must complete:</a:t>
            </a:r>
          </a:p>
          <a:p>
            <a:pPr marL="457200" lvl="1" indent="0">
              <a:buNone/>
            </a:pPr>
            <a:r>
              <a:rPr lang="en-US" sz="1600" dirty="0"/>
              <a:t>	Part I (Signature sheets and Contact Sheet, which is for both School Age and Preschool)</a:t>
            </a:r>
          </a:p>
          <a:p>
            <a:pPr marL="457200" lvl="1" indent="0">
              <a:buNone/>
            </a:pPr>
            <a:r>
              <a:rPr lang="en-US" sz="1600" dirty="0"/>
              <a:t>	Part II Applicable budgets and the MOE form.</a:t>
            </a:r>
          </a:p>
          <a:p>
            <a:pPr marL="2743200" lvl="6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0" y="5499041"/>
            <a:ext cx="1283677" cy="720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5231" y="5539154"/>
            <a:ext cx="7728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Completing the PSPS, CCEIS/CEIS forms before working the IDEA section 611 excel budget will help  keep the required IDEA section 611 total correct.</a:t>
            </a:r>
          </a:p>
        </p:txBody>
      </p:sp>
    </p:spTree>
    <p:extLst>
      <p:ext uri="{BB962C8B-B14F-4D97-AF65-F5344CB8AC3E}">
        <p14:creationId xmlns:p14="http://schemas.microsoft.com/office/powerpoint/2010/main" val="175331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20" y="365126"/>
            <a:ext cx="10126579" cy="544462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2022-23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67836"/>
            <a:ext cx="10515600" cy="5168766"/>
          </a:xfr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The SPED June 1 IDEA application is located on the DESE Special Education website under Funding and Finance &gt; June 1 IDEA Application.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For the remainder of the year, SPED Finance sets announced deadlines and pulls COGNOS reports for amendments.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SPED Finance uploads approved SPED documents throughout the year into </a:t>
            </a:r>
            <a:r>
              <a:rPr lang="en-US" sz="3200" dirty="0" err="1"/>
              <a:t>Indistar</a:t>
            </a:r>
            <a:r>
              <a:rPr lang="en-US" sz="3200" dirty="0"/>
              <a:t> in the </a:t>
            </a:r>
            <a:r>
              <a:rPr lang="en-US" sz="3200" b="1" dirty="0"/>
              <a:t>“Uploads from SEA to Districts (SPED)” </a:t>
            </a:r>
            <a:r>
              <a:rPr lang="en-US" sz="3200" dirty="0"/>
              <a:t>folder. 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5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1347788"/>
          </a:xfrm>
        </p:spPr>
        <p:txBody>
          <a:bodyPr/>
          <a:lstStyle/>
          <a:p>
            <a:pPr algn="ctr"/>
            <a:r>
              <a:rPr lang="en-US" b="1" dirty="0"/>
              <a:t>Part I: Intent and Assurance Forms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6569" y="2811649"/>
            <a:ext cx="7974777" cy="242374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680720" marR="106045" algn="ctr">
              <a:lnSpc>
                <a:spcPts val="386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latin typeface="Calibri Light" panose="020F0302020204030204" pitchFamily="34" charset="0"/>
                <a:ea typeface="Calibri Light" panose="020F0302020204030204" pitchFamily="34" charset="0"/>
              </a:rPr>
              <a:t>Spring School Board Meetings</a:t>
            </a:r>
          </a:p>
          <a:p>
            <a:r>
              <a:rPr lang="en-US" sz="4000" dirty="0"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8180" marR="106045" algn="ctr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The June 1 deadline will require a </a:t>
            </a:r>
            <a:r>
              <a:rPr lang="en-US" sz="2400" b="1" u="heavy" dirty="0">
                <a:latin typeface="Calibri" panose="020F0502020204030204" pitchFamily="34" charset="0"/>
                <a:ea typeface="Calibri" panose="020F0502020204030204" pitchFamily="34" charset="0"/>
              </a:rPr>
              <a:t>spring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School Board meeting for approval of the application and signature on forms.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90298"/>
            <a:ext cx="1837591" cy="23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0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821"/>
            <a:ext cx="10222523" cy="1533868"/>
          </a:xfrm>
        </p:spPr>
        <p:txBody>
          <a:bodyPr/>
          <a:lstStyle/>
          <a:p>
            <a:pPr algn="ctr"/>
            <a:r>
              <a:rPr lang="en-US" b="1" dirty="0"/>
              <a:t>Part I: Intent and Assurance Forms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4727" y="1713707"/>
            <a:ext cx="3504503" cy="38800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1729961"/>
            <a:ext cx="3466276" cy="38637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13" y="1713707"/>
            <a:ext cx="3346187" cy="3927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6374" y="5788469"/>
            <a:ext cx="4562856" cy="75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Ensure the appropriate signatures are obtained.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6293" y="1828800"/>
            <a:ext cx="334108" cy="96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82553" y="2189285"/>
            <a:ext cx="536331" cy="140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7454" y="2461846"/>
            <a:ext cx="378069" cy="47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67454" y="1690689"/>
            <a:ext cx="474784" cy="138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63008" y="2461846"/>
            <a:ext cx="237393" cy="96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8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912"/>
          </a:xfrm>
        </p:spPr>
        <p:txBody>
          <a:bodyPr/>
          <a:lstStyle/>
          <a:p>
            <a:pPr algn="ctr"/>
            <a:r>
              <a:rPr lang="en-US" b="1" dirty="0"/>
              <a:t>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07268" y="2818577"/>
            <a:ext cx="4941278" cy="206723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742950" marR="80010" lvl="1" indent="-285750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tabLst>
                <a:tab pos="4817110" algn="l"/>
              </a:tabLst>
            </a:pP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Please ensure we have the appropriate </a:t>
            </a:r>
            <a:r>
              <a:rPr lang="en-US" sz="2400" b="1" i="1" u="sng" dirty="0">
                <a:latin typeface="Calibri" panose="020F0502020204030204" pitchFamily="34" charset="0"/>
                <a:ea typeface="Arial" panose="020B0604020202020204" pitchFamily="34" charset="0"/>
              </a:rPr>
              <a:t>summer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contact information. This will be critical </a:t>
            </a:r>
            <a:r>
              <a:rPr lang="en-US" sz="2400" spc="-15" dirty="0">
                <a:latin typeface="Calibri" panose="020F0502020204030204" pitchFamily="34" charset="0"/>
                <a:ea typeface="Arial" panose="020B0604020202020204" pitchFamily="34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SPED Finance </a:t>
            </a:r>
            <a:r>
              <a:rPr lang="en-US" sz="2400" spc="-15" dirty="0">
                <a:latin typeface="Calibri" panose="020F0502020204030204" pitchFamily="34" charset="0"/>
                <a:ea typeface="Arial" panose="020B060402020202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contact district </a:t>
            </a:r>
            <a:r>
              <a:rPr lang="en-US" sz="2400" spc="-20" dirty="0">
                <a:latin typeface="Calibri" panose="020F0502020204030204" pitchFamily="34" charset="0"/>
                <a:ea typeface="Arial" panose="020B0604020202020204" pitchFamily="34" charset="0"/>
              </a:rPr>
              <a:t>staff </a:t>
            </a:r>
            <a:r>
              <a:rPr lang="en-US" sz="2400" spc="-15" dirty="0">
                <a:latin typeface="Calibri" panose="020F0502020204030204" pitchFamily="34" charset="0"/>
                <a:ea typeface="Arial" panose="020B0604020202020204" pitchFamily="34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  <a:ea typeface="Arial" panose="020B0604020202020204" pitchFamily="34" charset="0"/>
              </a:rPr>
              <a:t>corrections during the months of June and</a:t>
            </a:r>
            <a:r>
              <a:rPr lang="en-US" sz="2400" spc="-35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latin typeface="Calibri" panose="020F0502020204030204" pitchFamily="34" charset="0"/>
                <a:ea typeface="Arial" panose="020B0604020202020204" pitchFamily="34" charset="0"/>
              </a:rPr>
              <a:t>July.</a:t>
            </a:r>
            <a:endParaRPr lang="en-US" sz="24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570" y="1348038"/>
            <a:ext cx="3529756" cy="4641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9862" y="1776047"/>
            <a:ext cx="536330" cy="158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2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1743"/>
            <a:ext cx="10515600" cy="1351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Part II School Age Application Forms </a:t>
            </a:r>
            <a:br>
              <a:rPr lang="en-US" sz="4900" b="1" dirty="0"/>
            </a:br>
            <a:r>
              <a:rPr lang="en-US" sz="3100" b="1" dirty="0"/>
              <a:t>(EXCEL forms)</a:t>
            </a:r>
            <a:br>
              <a:rPr lang="en-US" sz="3100" b="1" dirty="0"/>
            </a:br>
            <a:r>
              <a:rPr lang="en-US" sz="3100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22" y="1356692"/>
            <a:ext cx="11499574" cy="90169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400" b="1" dirty="0"/>
              <a:t>Part II contains the following Excel documents and are available on the Special Education website:</a:t>
            </a:r>
          </a:p>
          <a:p>
            <a:pPr algn="ctr"/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023" y="2444263"/>
            <a:ext cx="4785308" cy="257057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Private School Proportionate Share form</a:t>
            </a: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CCEIS/CEIS form</a:t>
            </a: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MOE form</a:t>
            </a: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IDEA School Age Budget Narrative (SOF 6702)</a:t>
            </a: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IDEA Preschool Budget Narrative (SOF 6710)</a:t>
            </a: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State Preschool Budget Narrative (SOF 2260)</a:t>
            </a: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State EIDT Budget Narrative (SOF 2262)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5451226" y="4466493"/>
            <a:ext cx="5345725" cy="197746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21-22 Report of</a:t>
            </a:r>
            <a:r>
              <a:rPr lang="en-US" b="1" spc="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spc="-15" dirty="0">
                <a:latin typeface="Calibri" panose="020F0502020204030204" pitchFamily="34" charset="0"/>
                <a:ea typeface="Calibri" panose="020F0502020204030204" pitchFamily="34" charset="0"/>
              </a:rPr>
              <a:t>Equipment</a:t>
            </a:r>
          </a:p>
          <a:p>
            <a:pPr marL="342900" indent="-342900">
              <a:lnSpc>
                <a:spcPts val="2160"/>
              </a:lnSpc>
              <a:spcBef>
                <a:spcPts val="270"/>
              </a:spcBef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22-23 Request to Purchase Equipment</a:t>
            </a: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22-23 Report of</a:t>
            </a:r>
            <a:r>
              <a:rPr lang="en-US" b="1" spc="4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spc="-15" dirty="0">
                <a:latin typeface="Calibri" panose="020F0502020204030204" pitchFamily="34" charset="0"/>
                <a:ea typeface="Calibri" panose="020F0502020204030204" pitchFamily="34" charset="0"/>
              </a:rPr>
              <a:t>Equipment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22-22 Request to Purchase a</a:t>
            </a:r>
            <a:r>
              <a:rPr lang="en-US" b="1" spc="-6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</a:p>
          <a:p>
            <a:pPr marL="342900" marR="0" lvl="0" indent="-342900">
              <a:lnSpc>
                <a:spcPts val="2160"/>
              </a:lnSpc>
              <a:spcBef>
                <a:spcPts val="27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22-23 Request for</a:t>
            </a:r>
            <a:r>
              <a:rPr lang="en-US" b="1" spc="-16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Construction/Renovation</a:t>
            </a:r>
          </a:p>
          <a:p>
            <a:pPr marL="342900" marR="0" lvl="0" indent="-342900">
              <a:lnSpc>
                <a:spcPts val="2160"/>
              </a:lnSpc>
              <a:spcBef>
                <a:spcPts val="2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1661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22-23 Request for </a:t>
            </a:r>
            <a:r>
              <a:rPr lang="en-US" b="1" spc="-30" dirty="0">
                <a:latin typeface="Calibri" panose="020F0502020204030204" pitchFamily="34" charset="0"/>
                <a:ea typeface="Calibri" panose="020F0502020204030204" pitchFamily="34" charset="0"/>
              </a:rPr>
              <a:t>Travel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(Out of</a:t>
            </a:r>
            <a:r>
              <a:rPr lang="en-US" b="1" spc="-7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State)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5" y="2607191"/>
            <a:ext cx="440779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474" y="323022"/>
            <a:ext cx="9798326" cy="879613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June 1 Deadline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13" y="834887"/>
            <a:ext cx="10515600" cy="191839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June 1, 20221 Application is for the FY2022-23 IDEA (section 611) School Age, section 619 Federal Preschool, State Preschool and State EITD budgets.</a:t>
            </a:r>
          </a:p>
          <a:p>
            <a:pPr lvl="0"/>
            <a:r>
              <a:rPr lang="en-US" dirty="0"/>
              <a:t>The Application is based on the FY2021-22 </a:t>
            </a:r>
            <a:r>
              <a:rPr lang="en-US" sz="3200" b="1" i="1" dirty="0"/>
              <a:t>Preliminary</a:t>
            </a:r>
            <a:r>
              <a:rPr lang="en-US" b="1" i="1" dirty="0"/>
              <a:t> </a:t>
            </a:r>
            <a:r>
              <a:rPr lang="en-US" dirty="0"/>
              <a:t>amount, since FY2022-23 allocations have not yet been announced.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C929-506D-4792-AE77-F88081B278BC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07604" y="2718352"/>
            <a:ext cx="9049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8825" marR="77470" algn="ctr">
              <a:spcBef>
                <a:spcPts val="0"/>
              </a:spcBef>
              <a:spcAft>
                <a:spcPts val="0"/>
              </a:spcAft>
            </a:pPr>
            <a:r>
              <a:rPr lang="en-US" sz="2800" u="heavy" dirty="0">
                <a:latin typeface="Calibri" panose="020F0502020204030204" pitchFamily="34" charset="0"/>
                <a:ea typeface="Calibri" panose="020F0502020204030204" pitchFamily="34" charset="0"/>
              </a:rPr>
              <a:t>Commissioner’s Memo: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58825" marR="76200" indent="0" algn="ctr">
              <a:spcBef>
                <a:spcPts val="1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Use the link provided to reach the Allocation page.</a:t>
            </a:r>
          </a:p>
          <a:p>
            <a:pPr marL="758825" marR="76200" indent="0" algn="ctr">
              <a:spcBef>
                <a:spcPts val="1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https://dese.ade.arkansas.gov/Offices/fiscal-and-administrative-services/school-funding/allocations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58825" marR="76200" indent="0" algn="ctr">
              <a:spcBef>
                <a:spcPts val="1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62" y="4536831"/>
            <a:ext cx="11046451" cy="163121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IDEA Part B Special Education School Age 	(SOF 6702)	#H027A210018	FIN-22-004</a:t>
            </a:r>
          </a:p>
          <a:p>
            <a:pPr algn="ctr"/>
            <a:r>
              <a:rPr lang="en-US" sz="2000" b="1" dirty="0"/>
              <a:t>Federal Preschool Special Education 	(SOF 6710)	#H173A200021 	FIN-22-004</a:t>
            </a:r>
          </a:p>
          <a:p>
            <a:pPr algn="ctr"/>
            <a:r>
              <a:rPr lang="en-US" sz="2000" b="1" dirty="0"/>
              <a:t>State Preschool Special Education		(SOF 2260)			FIN-22-004</a:t>
            </a:r>
          </a:p>
          <a:p>
            <a:r>
              <a:rPr lang="en-US" sz="2000" b="1" dirty="0"/>
              <a:t>             State EITD Preschool Special Ed        	             (SOF 2262)		             FIN-22-004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603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8802</TotalTime>
  <Words>2248</Words>
  <Application>Microsoft Office PowerPoint</Application>
  <PresentationFormat>Widescreen</PresentationFormat>
  <Paragraphs>237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June 1 SPED IDEA Part B</vt:lpstr>
      <vt:lpstr>Changes For 2022-23</vt:lpstr>
      <vt:lpstr>June 1 Application</vt:lpstr>
      <vt:lpstr>2022-23</vt:lpstr>
      <vt:lpstr>Part I: Intent and Assurance Forms </vt:lpstr>
      <vt:lpstr>Part I: Intent and Assurance Forms </vt:lpstr>
      <vt:lpstr>Contact Information</vt:lpstr>
      <vt:lpstr>Part II School Age Application Forms  (EXCEL forms)   </vt:lpstr>
      <vt:lpstr>June 1 Deadline </vt:lpstr>
      <vt:lpstr>Importance of Budget Narrative </vt:lpstr>
      <vt:lpstr>Budget Narrative </vt:lpstr>
      <vt:lpstr>Private School Proportionate Share Form All Districts Must Complete </vt:lpstr>
      <vt:lpstr>CEIS/CCEIS FORM All Districts Must Complete</vt:lpstr>
      <vt:lpstr>CEIS/CCEIS Instructions</vt:lpstr>
      <vt:lpstr>  CEIS/CCEIS Amount </vt:lpstr>
      <vt:lpstr>MOE Eligibility Requirement Form All Districts, Charters, and State Agencies Must Complete</vt:lpstr>
      <vt:lpstr>MOE Instructions </vt:lpstr>
      <vt:lpstr>Sample Budget Narrative  </vt:lpstr>
      <vt:lpstr>Preschool Services</vt:lpstr>
      <vt:lpstr>Preschool Budget Narrative if CO-OP Provides the Services</vt:lpstr>
      <vt:lpstr>Request for Equipment </vt:lpstr>
      <vt:lpstr>Report of Equipment</vt:lpstr>
      <vt:lpstr>Request for Bus Purchase</vt:lpstr>
      <vt:lpstr> Request for Out-Of-State Travel</vt:lpstr>
      <vt:lpstr>Request for Construction/Renovation</vt:lpstr>
      <vt:lpstr>PowerPoint Presentation</vt:lpstr>
      <vt:lpstr>Correctional Comments  </vt:lpstr>
      <vt:lpstr>Approved Application</vt:lpstr>
      <vt:lpstr>Contact Information</vt:lpstr>
    </vt:vector>
  </TitlesOfParts>
  <Company>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1 SPED Title VI-B</dc:title>
  <dc:creator>Mikki Eubank (ADE)</dc:creator>
  <cp:lastModifiedBy>Josh O. Hart (ADE)</cp:lastModifiedBy>
  <cp:revision>250</cp:revision>
  <cp:lastPrinted>2021-03-23T18:39:44Z</cp:lastPrinted>
  <dcterms:created xsi:type="dcterms:W3CDTF">2020-02-27T03:35:56Z</dcterms:created>
  <dcterms:modified xsi:type="dcterms:W3CDTF">2022-03-14T17:44:31Z</dcterms:modified>
</cp:coreProperties>
</file>